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1"/>
  </p:notesMasterIdLst>
  <p:sldIdLst>
    <p:sldId id="262" r:id="rId2"/>
    <p:sldId id="439" r:id="rId3"/>
    <p:sldId id="437" r:id="rId4"/>
    <p:sldId id="453" r:id="rId5"/>
    <p:sldId id="441" r:id="rId6"/>
    <p:sldId id="444" r:id="rId7"/>
    <p:sldId id="442" r:id="rId8"/>
    <p:sldId id="445" r:id="rId9"/>
    <p:sldId id="443" r:id="rId10"/>
    <p:sldId id="434" r:id="rId11"/>
    <p:sldId id="447" r:id="rId12"/>
    <p:sldId id="454" r:id="rId13"/>
    <p:sldId id="448" r:id="rId14"/>
    <p:sldId id="452" r:id="rId15"/>
    <p:sldId id="456" r:id="rId16"/>
    <p:sldId id="451" r:id="rId17"/>
    <p:sldId id="457" r:id="rId18"/>
    <p:sldId id="458" r:id="rId19"/>
    <p:sldId id="459" r:id="rId20"/>
    <p:sldId id="460" r:id="rId21"/>
    <p:sldId id="461" r:id="rId22"/>
    <p:sldId id="462" r:id="rId23"/>
    <p:sldId id="431" r:id="rId24"/>
    <p:sldId id="438" r:id="rId25"/>
    <p:sldId id="467" r:id="rId26"/>
    <p:sldId id="468" r:id="rId27"/>
    <p:sldId id="469" r:id="rId28"/>
    <p:sldId id="470" r:id="rId29"/>
    <p:sldId id="471" r:id="rId30"/>
    <p:sldId id="472" r:id="rId31"/>
    <p:sldId id="473" r:id="rId32"/>
    <p:sldId id="474" r:id="rId33"/>
    <p:sldId id="475" r:id="rId34"/>
    <p:sldId id="436" r:id="rId35"/>
    <p:sldId id="257" r:id="rId36"/>
    <p:sldId id="271" r:id="rId37"/>
    <p:sldId id="329" r:id="rId38"/>
    <p:sldId id="466" r:id="rId39"/>
    <p:sldId id="46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0FE1E1"/>
    <a:srgbClr val="0AE6D1"/>
    <a:srgbClr val="EEC500"/>
    <a:srgbClr val="FFFF00"/>
    <a:srgbClr val="EE9F00"/>
    <a:srgbClr val="E98705"/>
    <a:srgbClr val="E1EBEF"/>
    <a:srgbClr val="99CC00"/>
    <a:srgbClr val="C3D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350" autoAdjust="0"/>
    <p:restoredTop sz="94683" autoAdjust="0"/>
  </p:normalViewPr>
  <p:slideViewPr>
    <p:cSldViewPr>
      <p:cViewPr varScale="1">
        <p:scale>
          <a:sx n="159" d="100"/>
          <a:sy n="159" d="100"/>
        </p:scale>
        <p:origin x="439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16AC1513-D353-45B3-B95D-C58EACB134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08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answer to these questions will help us understand: 1) how these epidemics evolve and 2) lead to an understanding of all the ways in which key populations contribute to epidemics.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C1513-D353-45B3-B95D-C58EACB1345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309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Understanding the answer to these questions will help us understand: 1) how these epidemics evolve and 2) lead to an understanding of all the ways in which key populations contribute to epidemics.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C1513-D353-45B3-B95D-C58EACB1345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85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47 of global new infections are now among key populations, which dominate transmission in all regions but Africa. As data has improved in West &amp; Central Africa the proportion among key populations has increased.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6AC1513-D353-45B3-B95D-C58EACB1345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7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7" indent="0" algn="ctr">
              <a:buNone/>
              <a:defRPr/>
            </a:lvl2pPr>
            <a:lvl3pPr marL="914395" indent="0" algn="ctr">
              <a:buNone/>
              <a:defRPr/>
            </a:lvl3pPr>
            <a:lvl4pPr marL="1371592" indent="0" algn="ctr">
              <a:buNone/>
              <a:defRPr/>
            </a:lvl4pPr>
            <a:lvl5pPr marL="1828789" indent="0" algn="ctr">
              <a:buNone/>
              <a:defRPr/>
            </a:lvl5pPr>
            <a:lvl6pPr marL="2285987" indent="0" algn="ctr">
              <a:buNone/>
              <a:defRPr/>
            </a:lvl6pPr>
            <a:lvl7pPr marL="2743184" indent="0" algn="ctr">
              <a:buNone/>
              <a:defRPr/>
            </a:lvl7pPr>
            <a:lvl8pPr marL="3200381" indent="0" algn="ctr">
              <a:buNone/>
              <a:defRPr/>
            </a:lvl8pPr>
            <a:lvl9pPr marL="3657579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F2365C-6F9C-4A03-BD67-4411C577A3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27329" y="6379813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170EB-232E-426D-BF2A-EEDD924C8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05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DD609A3-57DE-483D-824E-CE640B8385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3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4356589" y="3244850"/>
            <a:ext cx="46679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fld id="{EB0FEBDF-1E17-44F9-BFF8-26BFE7AD1E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5778" y="304803"/>
            <a:ext cx="2066192" cy="5821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3"/>
            <a:ext cx="6057900" cy="5821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8510955" y="152400"/>
            <a:ext cx="492369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927A8F0-B644-4BFA-A675-86E399A452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131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AE8C470-7022-421C-8320-3BE9E391DF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79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2338" y="1600200"/>
            <a:ext cx="4044462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2338" y="3938591"/>
            <a:ext cx="4044462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0900357-D702-4CF4-87D1-46E7F7E81D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726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EBA93E-1326-414C-9359-2BE4C1E29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316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3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C173DD-D060-4F14-A3D0-3DB119B7FD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8342FDC-5233-4908-9781-B3533BF009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798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7" indent="0">
              <a:buNone/>
              <a:defRPr sz="1800"/>
            </a:lvl2pPr>
            <a:lvl3pPr marL="914395" indent="0">
              <a:buNone/>
              <a:defRPr sz="1600"/>
            </a:lvl3pPr>
            <a:lvl4pPr marL="1371592" indent="0">
              <a:buNone/>
              <a:defRPr sz="1400"/>
            </a:lvl4pPr>
            <a:lvl5pPr marL="1828789" indent="0">
              <a:buNone/>
              <a:defRPr sz="1400"/>
            </a:lvl5pPr>
            <a:lvl6pPr marL="2285987" indent="0">
              <a:buNone/>
              <a:defRPr sz="1400"/>
            </a:lvl6pPr>
            <a:lvl7pPr marL="2743184" indent="0">
              <a:buNone/>
              <a:defRPr sz="1400"/>
            </a:lvl7pPr>
            <a:lvl8pPr marL="3200381" indent="0">
              <a:buNone/>
              <a:defRPr sz="1400"/>
            </a:lvl8pPr>
            <a:lvl9pPr marL="365757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70D6CA-94F9-4CFF-B327-2062480052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465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338" y="1600203"/>
            <a:ext cx="40444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3BC2BEE-A254-4EF7-8042-2B73EE6AB0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748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7" indent="0">
              <a:buNone/>
              <a:defRPr sz="2000" b="1"/>
            </a:lvl2pPr>
            <a:lvl3pPr marL="914395" indent="0">
              <a:buNone/>
              <a:defRPr sz="1800" b="1"/>
            </a:lvl3pPr>
            <a:lvl4pPr marL="1371592" indent="0">
              <a:buNone/>
              <a:defRPr sz="1600" b="1"/>
            </a:lvl4pPr>
            <a:lvl5pPr marL="1828789" indent="0">
              <a:buNone/>
              <a:defRPr sz="1600" b="1"/>
            </a:lvl5pPr>
            <a:lvl6pPr marL="2285987" indent="0">
              <a:buNone/>
              <a:defRPr sz="1600" b="1"/>
            </a:lvl6pPr>
            <a:lvl7pPr marL="2743184" indent="0">
              <a:buNone/>
              <a:defRPr sz="1600" b="1"/>
            </a:lvl7pPr>
            <a:lvl8pPr marL="3200381" indent="0">
              <a:buNone/>
              <a:defRPr sz="1600" b="1"/>
            </a:lvl8pPr>
            <a:lvl9pPr marL="365757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82E6F-7B6A-4A6C-8737-7C364472B7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68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F153D03-A77B-43E1-A0A9-6767554152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04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899FDBC-681A-4C98-A2DD-2B265648D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476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A538FF-839E-4681-B9B6-94286A7670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765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7" indent="0">
              <a:buNone/>
              <a:defRPr sz="2800"/>
            </a:lvl2pPr>
            <a:lvl3pPr marL="914395" indent="0">
              <a:buNone/>
              <a:defRPr sz="2400"/>
            </a:lvl3pPr>
            <a:lvl4pPr marL="1371592" indent="0">
              <a:buNone/>
              <a:defRPr sz="2000"/>
            </a:lvl4pPr>
            <a:lvl5pPr marL="1828789" indent="0">
              <a:buNone/>
              <a:defRPr sz="2000"/>
            </a:lvl5pPr>
            <a:lvl6pPr marL="2285987" indent="0">
              <a:buNone/>
              <a:defRPr sz="2000"/>
            </a:lvl6pPr>
            <a:lvl7pPr marL="2743184" indent="0">
              <a:buNone/>
              <a:defRPr sz="2000"/>
            </a:lvl7pPr>
            <a:lvl8pPr marL="3200381" indent="0">
              <a:buNone/>
              <a:defRPr sz="2000"/>
            </a:lvl8pPr>
            <a:lvl9pPr marL="365757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7" indent="0">
              <a:buNone/>
              <a:defRPr sz="1200"/>
            </a:lvl2pPr>
            <a:lvl3pPr marL="914395" indent="0">
              <a:buNone/>
              <a:defRPr sz="1000"/>
            </a:lvl3pPr>
            <a:lvl4pPr marL="1371592" indent="0">
              <a:buNone/>
              <a:defRPr sz="900"/>
            </a:lvl4pPr>
            <a:lvl5pPr marL="1828789" indent="0">
              <a:buNone/>
              <a:defRPr sz="900"/>
            </a:lvl5pPr>
            <a:lvl6pPr marL="2285987" indent="0">
              <a:buNone/>
              <a:defRPr sz="900"/>
            </a:lvl6pPr>
            <a:lvl7pPr marL="2743184" indent="0">
              <a:buNone/>
              <a:defRPr sz="900"/>
            </a:lvl7pPr>
            <a:lvl8pPr marL="3200381" indent="0">
              <a:buNone/>
              <a:defRPr sz="900"/>
            </a:lvl8pPr>
            <a:lvl9pPr marL="365757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900E0B-E708-4012-A84B-F501C95FCC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7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39999">
              <a:srgbClr val="0A128C"/>
            </a:gs>
            <a:gs pos="98000">
              <a:srgbClr val="181CC7"/>
            </a:gs>
            <a:gs pos="100000">
              <a:srgbClr val="181CC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2369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9" name="Picture 11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" y="6392866"/>
            <a:ext cx="21336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7227329" y="6379813"/>
            <a:ext cx="1676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6170EB-232E-426D-BF2A-EEDD924C8A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47EFEB-2D33-4621-8247-740F9E247ADE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329" y="6374170"/>
            <a:ext cx="1078471" cy="3580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FF00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97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395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592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789" algn="ctr" rtl="0" fontAlgn="base">
        <a:spcBef>
          <a:spcPct val="0"/>
        </a:spcBef>
        <a:spcAft>
          <a:spcPct val="0"/>
        </a:spcAft>
        <a:defRPr sz="3600">
          <a:solidFill>
            <a:srgbClr val="EEC500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898" indent="-342898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46" indent="-28574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–"/>
        <a:defRPr sz="2400">
          <a:solidFill>
            <a:schemeClr val="bg1"/>
          </a:solidFill>
          <a:latin typeface="+mn-lt"/>
          <a:ea typeface="+mn-ea"/>
          <a:cs typeface="+mn-cs"/>
        </a:defRPr>
      </a:lvl2pPr>
      <a:lvl3pPr marL="1142993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3pPr>
      <a:lvl4pPr marL="1600191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–"/>
        <a:defRPr sz="2000">
          <a:solidFill>
            <a:schemeClr val="bg1"/>
          </a:solidFill>
          <a:latin typeface="+mn-lt"/>
          <a:ea typeface="+mn-ea"/>
          <a:cs typeface="+mn-cs"/>
        </a:defRPr>
      </a:lvl4pPr>
      <a:lvl5pPr marL="2057388" indent="-228599" algn="l" rtl="0" eaLnBrk="0" fontAlgn="base" hangingPunct="0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chemeClr val="bg1"/>
          </a:solidFill>
          <a:latin typeface="+mn-lt"/>
          <a:ea typeface="+mn-ea"/>
          <a:cs typeface="+mn-cs"/>
        </a:defRPr>
      </a:lvl5pPr>
      <a:lvl6pPr marL="2514585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6pPr>
      <a:lvl7pPr marL="2971783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7pPr>
      <a:lvl8pPr marL="3428980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8pPr>
      <a:lvl9pPr marL="3886177" indent="-228599" algn="l" rtl="0" fontAlgn="base">
        <a:spcBef>
          <a:spcPct val="20000"/>
        </a:spcBef>
        <a:spcAft>
          <a:spcPct val="0"/>
        </a:spcAft>
        <a:buClr>
          <a:srgbClr val="EE9F00"/>
        </a:buClr>
        <a:buChar char="»"/>
        <a:defRPr sz="2000">
          <a:solidFill>
            <a:srgbClr val="E1EBEF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5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2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87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84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81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79" algn="l" defTabSz="9143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32.png"/><Relationship Id="rId9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681B1D-01D2-4817-8F32-E2D6A23D6B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Evolving HIV epidemics: the urgent need to refocus on key populations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A20F616-F951-4E1A-9C6E-4F951FECF8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Tim Brown, East-West Center</a:t>
            </a:r>
          </a:p>
          <a:p>
            <a:endParaRPr lang="en-US" sz="1500" dirty="0"/>
          </a:p>
          <a:p>
            <a:r>
              <a:rPr lang="en-US" sz="2600" dirty="0"/>
              <a:t>Time to focus: Doing things better and differently for key populations</a:t>
            </a:r>
          </a:p>
          <a:p>
            <a:r>
              <a:rPr lang="en-US" sz="2600" dirty="0"/>
              <a:t>WHO Satellite, AIDS 2018, Amsterdam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672846E-B8AB-43A0-98AC-DB24047F9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D6170EB-232E-426D-BF2A-EEDD924C8A5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2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59392-EC64-446C-8606-EA0847FD6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explore HIV in a diverse region: Asia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641E22-8DC2-4C41-9751-102AEFE11B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603219"/>
            <a:ext cx="8473423" cy="4525963"/>
          </a:xfrm>
        </p:spPr>
        <p:txBody>
          <a:bodyPr/>
          <a:lstStyle/>
          <a:p>
            <a:r>
              <a:rPr lang="en-US" dirty="0"/>
              <a:t>Use the AIDS Epidemic Model</a:t>
            </a:r>
          </a:p>
          <a:p>
            <a:pPr lvl="1"/>
            <a:r>
              <a:rPr lang="en-US" dirty="0"/>
              <a:t>Contains critical key populations</a:t>
            </a:r>
          </a:p>
          <a:p>
            <a:pPr lvl="1"/>
            <a:r>
              <a:rPr lang="en-US" dirty="0"/>
              <a:t>Simulates transmission thru risk behaviors</a:t>
            </a:r>
          </a:p>
          <a:p>
            <a:r>
              <a:rPr lang="en-US" dirty="0"/>
              <a:t>Have a full set of national models</a:t>
            </a:r>
          </a:p>
          <a:p>
            <a:pPr lvl="1"/>
            <a:r>
              <a:rPr lang="en-US" dirty="0"/>
              <a:t>11 countries</a:t>
            </a:r>
          </a:p>
          <a:p>
            <a:pPr lvl="1"/>
            <a:r>
              <a:rPr lang="en-US" dirty="0"/>
              <a:t>Diverse epidemics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3272-DAB7-42C2-AFA7-F9A6AED730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2F41695-F699-46A1-9FD3-E152C1FBD4CA}"/>
              </a:ext>
            </a:extLst>
          </p:cNvPr>
          <p:cNvSpPr txBox="1"/>
          <p:nvPr/>
        </p:nvSpPr>
        <p:spPr>
          <a:xfrm>
            <a:off x="447456" y="5140996"/>
            <a:ext cx="6317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FE1E1"/>
                </a:solidFill>
              </a:rPr>
              <a:t>Countries: Bangladesh, Indonesia, Cambodia, Lao PDR, Myanmar, Malaysia, Nepal, the Philippines, Pakistan, Thailand and Viet Nam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A9C2B8F-C806-4A08-840F-ADBAB6EE68B9}"/>
              </a:ext>
            </a:extLst>
          </p:cNvPr>
          <p:cNvGrpSpPr/>
          <p:nvPr/>
        </p:nvGrpSpPr>
        <p:grpSpPr>
          <a:xfrm>
            <a:off x="3962400" y="3048000"/>
            <a:ext cx="5110618" cy="2466503"/>
            <a:chOff x="1227813" y="1696393"/>
            <a:chExt cx="7687587" cy="3409007"/>
          </a:xfrm>
        </p:grpSpPr>
        <p:sp>
          <p:nvSpPr>
            <p:cNvPr id="32" name="Oval 3">
              <a:extLst>
                <a:ext uri="{FF2B5EF4-FFF2-40B4-BE49-F238E27FC236}">
                  <a16:creationId xmlns:a16="http://schemas.microsoft.com/office/drawing/2014/main" id="{DFA5CDDC-59FC-4708-BE85-8FE8E722D4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0450" y="3581400"/>
              <a:ext cx="3549650" cy="15240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4">
              <a:extLst>
                <a:ext uri="{FF2B5EF4-FFF2-40B4-BE49-F238E27FC236}">
                  <a16:creationId xmlns:a16="http://schemas.microsoft.com/office/drawing/2014/main" id="{E770078F-F4EA-4467-9031-A5ED3D668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95950" y="3962399"/>
              <a:ext cx="2339092" cy="9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1600" dirty="0">
                  <a:solidFill>
                    <a:srgbClr val="000099"/>
                  </a:solidFill>
                  <a:latin typeface="+mj-lt"/>
                  <a:cs typeface="Times New Roman" pitchFamily="18" charset="0"/>
                </a:rPr>
                <a:t>Low or no risk</a:t>
              </a:r>
            </a:p>
            <a:p>
              <a:r>
                <a:rPr lang="en-US" sz="1600" dirty="0">
                  <a:solidFill>
                    <a:srgbClr val="000099"/>
                  </a:solidFill>
                  <a:latin typeface="+mj-lt"/>
                  <a:cs typeface="Times New Roman" pitchFamily="18" charset="0"/>
                </a:rPr>
                <a:t>      female</a:t>
              </a:r>
            </a:p>
          </p:txBody>
        </p:sp>
        <p:sp>
          <p:nvSpPr>
            <p:cNvPr id="34" name="Oval 5">
              <a:extLst>
                <a:ext uri="{FF2B5EF4-FFF2-40B4-BE49-F238E27FC236}">
                  <a16:creationId xmlns:a16="http://schemas.microsoft.com/office/drawing/2014/main" id="{1F412750-E888-4F4A-B663-BF18C6D1B1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7813" y="2499511"/>
              <a:ext cx="3549650" cy="1524000"/>
            </a:xfrm>
            <a:prstGeom prst="ellipse">
              <a:avLst/>
            </a:prstGeom>
            <a:solidFill>
              <a:srgbClr val="FFFF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Oval 6">
              <a:extLst>
                <a:ext uri="{FF2B5EF4-FFF2-40B4-BE49-F238E27FC236}">
                  <a16:creationId xmlns:a16="http://schemas.microsoft.com/office/drawing/2014/main" id="{E38C8C03-E5F7-4F40-B4CB-FFF6BBE41C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76500" y="2667000"/>
              <a:ext cx="1733550" cy="457200"/>
            </a:xfrm>
            <a:prstGeom prst="ellipse">
              <a:avLst/>
            </a:prstGeom>
            <a:solidFill>
              <a:srgbClr val="FF9900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Client</a:t>
              </a:r>
            </a:p>
          </p:txBody>
        </p:sp>
        <p:sp>
          <p:nvSpPr>
            <p:cNvPr id="36" name="Text Box 7">
              <a:extLst>
                <a:ext uri="{FF2B5EF4-FFF2-40B4-BE49-F238E27FC236}">
                  <a16:creationId xmlns:a16="http://schemas.microsoft.com/office/drawing/2014/main" id="{738F2EC7-FD76-411B-8D3C-ED84ED7E91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199" y="3124200"/>
              <a:ext cx="2339092" cy="955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Low</a:t>
              </a:r>
              <a:r>
                <a:rPr lang="en-US" sz="1600" dirty="0">
                  <a:latin typeface="+mn-lt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or no risk</a:t>
              </a:r>
            </a:p>
            <a:p>
              <a:r>
                <a:rPr lang="en-US" sz="16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       male</a:t>
              </a:r>
              <a:endParaRPr lang="en-US" sz="1600" dirty="0">
                <a:latin typeface="+mn-lt"/>
                <a:cs typeface="Times New Roman" pitchFamily="18" charset="0"/>
              </a:endParaRPr>
            </a:p>
          </p:txBody>
        </p:sp>
        <p:sp>
          <p:nvSpPr>
            <p:cNvPr id="37" name="Line 8">
              <a:extLst>
                <a:ext uri="{FF2B5EF4-FFF2-40B4-BE49-F238E27FC236}">
                  <a16:creationId xmlns:a16="http://schemas.microsoft.com/office/drawing/2014/main" id="{46C47430-29C3-4CF3-BFAB-F6276E60BF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10049" y="1886893"/>
              <a:ext cx="2101033" cy="932507"/>
            </a:xfrm>
            <a:prstGeom prst="line">
              <a:avLst/>
            </a:prstGeom>
            <a:noFill/>
            <a:ln w="95250" cap="sq">
              <a:solidFill>
                <a:srgbClr val="FF99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9">
              <a:extLst>
                <a:ext uri="{FF2B5EF4-FFF2-40B4-BE49-F238E27FC236}">
                  <a16:creationId xmlns:a16="http://schemas.microsoft.com/office/drawing/2014/main" id="{3DA7365B-35A1-48B4-A33E-3FDB310AD7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3850" y="3112506"/>
              <a:ext cx="1066800" cy="773694"/>
            </a:xfrm>
            <a:prstGeom prst="line">
              <a:avLst/>
            </a:prstGeom>
            <a:noFill/>
            <a:ln w="47625" cap="sq">
              <a:solidFill>
                <a:srgbClr val="00FFFF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10">
              <a:extLst>
                <a:ext uri="{FF2B5EF4-FFF2-40B4-BE49-F238E27FC236}">
                  <a16:creationId xmlns:a16="http://schemas.microsoft.com/office/drawing/2014/main" id="{40A759C8-E5DB-4865-B839-9FE7E389AB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40250" y="3657600"/>
              <a:ext cx="495300" cy="381000"/>
            </a:xfrm>
            <a:prstGeom prst="line">
              <a:avLst/>
            </a:prstGeom>
            <a:noFill/>
            <a:ln w="19050" cap="sq">
              <a:solidFill>
                <a:srgbClr val="00FFFF"/>
              </a:solidFill>
              <a:round/>
              <a:headEnd type="triangle" w="lg" len="sm"/>
              <a:tailEnd type="triangle" w="lg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1">
              <a:extLst>
                <a:ext uri="{FF2B5EF4-FFF2-40B4-BE49-F238E27FC236}">
                  <a16:creationId xmlns:a16="http://schemas.microsoft.com/office/drawing/2014/main" id="{C9AF1F81-6B79-4018-8101-15FF730BD7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5950" y="2309010"/>
              <a:ext cx="1695450" cy="43418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MSM/MSW</a:t>
              </a:r>
            </a:p>
          </p:txBody>
        </p:sp>
        <p:sp>
          <p:nvSpPr>
            <p:cNvPr id="41" name="Oval 12">
              <a:extLst>
                <a:ext uri="{FF2B5EF4-FFF2-40B4-BE49-F238E27FC236}">
                  <a16:creationId xmlns:a16="http://schemas.microsoft.com/office/drawing/2014/main" id="{3F5C6F39-FC9C-4F5B-A1FC-0045E62CD1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4400" y="2743199"/>
              <a:ext cx="1651000" cy="518309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PWID(M/F)</a:t>
              </a:r>
            </a:p>
          </p:txBody>
        </p:sp>
        <p:sp>
          <p:nvSpPr>
            <p:cNvPr id="42" name="Oval 13">
              <a:extLst>
                <a:ext uri="{FF2B5EF4-FFF2-40B4-BE49-F238E27FC236}">
                  <a16:creationId xmlns:a16="http://schemas.microsoft.com/office/drawing/2014/main" id="{C334BA0C-2D3D-472F-AF6F-528F63C2F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1083" y="1696393"/>
              <a:ext cx="1568450" cy="3810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FSW/ISW</a:t>
              </a:r>
            </a:p>
          </p:txBody>
        </p:sp>
        <p:sp>
          <p:nvSpPr>
            <p:cNvPr id="43" name="Line 14">
              <a:extLst>
                <a:ext uri="{FF2B5EF4-FFF2-40B4-BE49-F238E27FC236}">
                  <a16:creationId xmlns:a16="http://schemas.microsoft.com/office/drawing/2014/main" id="{1AF824BB-460A-41C3-9CA5-F1B3688962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9053" y="2743200"/>
              <a:ext cx="150356" cy="81481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4" name="Line 15">
              <a:extLst>
                <a:ext uri="{FF2B5EF4-FFF2-40B4-BE49-F238E27FC236}">
                  <a16:creationId xmlns:a16="http://schemas.microsoft.com/office/drawing/2014/main" id="{18C8FFE2-7B31-4A7F-9ED5-6DD0554D1F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94600" y="3261508"/>
              <a:ext cx="123825" cy="396092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5" name="Line 16">
              <a:extLst>
                <a:ext uri="{FF2B5EF4-FFF2-40B4-BE49-F238E27FC236}">
                  <a16:creationId xmlns:a16="http://schemas.microsoft.com/office/drawing/2014/main" id="{9D2085A4-F5CE-4656-959A-59031D01F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594600" y="2078902"/>
              <a:ext cx="247650" cy="664298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6" name="Line 17">
              <a:extLst>
                <a:ext uri="{FF2B5EF4-FFF2-40B4-BE49-F238E27FC236}">
                  <a16:creationId xmlns:a16="http://schemas.microsoft.com/office/drawing/2014/main" id="{C8B3352D-2746-4CD1-9C2F-77266B028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658698" y="2078902"/>
              <a:ext cx="62054" cy="22860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47" name="AutoShape 21">
              <a:extLst>
                <a:ext uri="{FF2B5EF4-FFF2-40B4-BE49-F238E27FC236}">
                  <a16:creationId xmlns:a16="http://schemas.microsoft.com/office/drawing/2014/main" id="{80E48D99-EF24-4EA4-A597-E799648E1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68633" y="2938172"/>
              <a:ext cx="82550" cy="1143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AutoShape 22">
              <a:extLst>
                <a:ext uri="{FF2B5EF4-FFF2-40B4-BE49-F238E27FC236}">
                  <a16:creationId xmlns:a16="http://schemas.microsoft.com/office/drawing/2014/main" id="{46694ACA-00CC-4C7A-8FE8-A6AC8F8E480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8751183" y="2938171"/>
              <a:ext cx="82550" cy="1143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AutoShape 23">
              <a:extLst>
                <a:ext uri="{FF2B5EF4-FFF2-40B4-BE49-F238E27FC236}">
                  <a16:creationId xmlns:a16="http://schemas.microsoft.com/office/drawing/2014/main" id="{9EBA4064-1596-43B1-8431-798A350B7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81850" y="2449966"/>
              <a:ext cx="82550" cy="1524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AutoShape 24">
              <a:extLst>
                <a:ext uri="{FF2B5EF4-FFF2-40B4-BE49-F238E27FC236}">
                  <a16:creationId xmlns:a16="http://schemas.microsoft.com/office/drawing/2014/main" id="{C7BC4971-E554-47C7-9267-7E92ECA8F02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 flipV="1">
              <a:off x="7264400" y="2449966"/>
              <a:ext cx="82550" cy="152400"/>
            </a:xfrm>
            <a:prstGeom prst="curvedRightArrow">
              <a:avLst>
                <a:gd name="adj1" fmla="val 36923"/>
                <a:gd name="adj2" fmla="val 73846"/>
                <a:gd name="adj3" fmla="val 33333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13">
              <a:extLst>
                <a:ext uri="{FF2B5EF4-FFF2-40B4-BE49-F238E27FC236}">
                  <a16:creationId xmlns:a16="http://schemas.microsoft.com/office/drawing/2014/main" id="{81A9F3CE-E113-402B-9A98-C753656F0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8009" y="3078555"/>
              <a:ext cx="1568450" cy="3810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/>
            <a:p>
              <a:pPr algn="ctr" eaLnBrk="0" hangingPunct="0">
                <a:lnSpc>
                  <a:spcPct val="129000"/>
                </a:lnSpc>
                <a:spcBef>
                  <a:spcPct val="80000"/>
                </a:spcBef>
              </a:pPr>
              <a:r>
                <a:rPr lang="en-US" sz="1200" dirty="0">
                  <a:solidFill>
                    <a:srgbClr val="000099"/>
                  </a:solidFill>
                  <a:latin typeface="+mn-lt"/>
                  <a:cs typeface="Times New Roman" pitchFamily="18" charset="0"/>
                </a:rPr>
                <a:t>TG</a:t>
              </a:r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141E11BD-E24F-450E-AA98-051E06E98B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108697" y="2743200"/>
              <a:ext cx="92940" cy="30480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3" name="Line 17">
              <a:extLst>
                <a:ext uri="{FF2B5EF4-FFF2-40B4-BE49-F238E27FC236}">
                  <a16:creationId xmlns:a16="http://schemas.microsoft.com/office/drawing/2014/main" id="{4B5C4BAE-91C6-44AA-8D7E-F7862253D1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810847" y="3261511"/>
              <a:ext cx="297161" cy="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B395B228-D67F-4D19-9A93-C92997D477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89725" y="2971799"/>
              <a:ext cx="574675" cy="289710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391BB4F6-1829-4995-A4C4-653181490C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10050" y="2933699"/>
              <a:ext cx="981101" cy="182955"/>
            </a:xfrm>
            <a:prstGeom prst="line">
              <a:avLst/>
            </a:prstGeom>
            <a:noFill/>
            <a:ln w="22225">
              <a:solidFill>
                <a:srgbClr val="00FFFF"/>
              </a:solidFill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4790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6B4E-8185-4CF0-BE40-05266148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 dirty="0"/>
              <a:t>The current situation: prevalent HIV</a:t>
            </a:r>
            <a:br>
              <a:rPr lang="en-US" dirty="0"/>
            </a:br>
            <a:r>
              <a:rPr lang="en-US" sz="2400" dirty="0"/>
              <a:t>Distribution of current infections in 2017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FFEB-29EA-4F6D-ABE3-BE7BDE359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27329" y="6379813"/>
            <a:ext cx="1676400" cy="365125"/>
          </a:xfrm>
        </p:spPr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290A47D-1273-40FA-84A9-D9F0F5037BF6}"/>
              </a:ext>
            </a:extLst>
          </p:cNvPr>
          <p:cNvGrpSpPr/>
          <p:nvPr/>
        </p:nvGrpSpPr>
        <p:grpSpPr>
          <a:xfrm>
            <a:off x="365368" y="1483659"/>
            <a:ext cx="8538361" cy="4569637"/>
            <a:chOff x="304800" y="1482435"/>
            <a:chExt cx="8538361" cy="456963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3C647CF-2B80-43DB-89E9-8F25C46A2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800" y="1482436"/>
              <a:ext cx="6455267" cy="456963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49A5C-6B89-41B2-920F-E216881D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74350" y="1482435"/>
              <a:ext cx="2168811" cy="4569635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571D5D5-B6DC-4E25-8A5C-AD6D31F90707}"/>
              </a:ext>
            </a:extLst>
          </p:cNvPr>
          <p:cNvSpPr txBox="1"/>
          <p:nvPr/>
        </p:nvSpPr>
        <p:spPr>
          <a:xfrm>
            <a:off x="6840733" y="4992469"/>
            <a:ext cx="1895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18% to 86%</a:t>
            </a:r>
          </a:p>
          <a:p>
            <a:r>
              <a:rPr lang="en-US" sz="2400" dirty="0"/>
              <a:t>outside KPs</a:t>
            </a:r>
          </a:p>
        </p:txBody>
      </p:sp>
    </p:spTree>
    <p:extLst>
      <p:ext uri="{BB962C8B-B14F-4D97-AF65-F5344CB8AC3E}">
        <p14:creationId xmlns:p14="http://schemas.microsoft.com/office/powerpoint/2010/main" val="155662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06B4E-8185-4CF0-BE40-05266148A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04800"/>
            <a:ext cx="8229600" cy="1143000"/>
          </a:xfrm>
        </p:spPr>
        <p:txBody>
          <a:bodyPr/>
          <a:lstStyle/>
          <a:p>
            <a:r>
              <a:rPr lang="en-US" dirty="0"/>
              <a:t>The current situation: new infections</a:t>
            </a:r>
            <a:br>
              <a:rPr lang="en-US" dirty="0"/>
            </a:br>
            <a:r>
              <a:rPr lang="en-US" sz="2400" dirty="0"/>
              <a:t>Distribution of new infections in 2017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FFEB-29EA-4F6D-ABE3-BE7BDE359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227329" y="6379813"/>
            <a:ext cx="1676400" cy="365125"/>
          </a:xfrm>
        </p:spPr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C96271-C3D6-4D3A-B9DB-4BDD5AF0ECAE}"/>
              </a:ext>
            </a:extLst>
          </p:cNvPr>
          <p:cNvGrpSpPr/>
          <p:nvPr/>
        </p:nvGrpSpPr>
        <p:grpSpPr>
          <a:xfrm>
            <a:off x="365369" y="1482606"/>
            <a:ext cx="8538360" cy="4570688"/>
            <a:chOff x="365369" y="1482606"/>
            <a:chExt cx="8538360" cy="457068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996E7A4-BC6F-43DB-97F8-7906163E50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5369" y="1482606"/>
              <a:ext cx="6480668" cy="4569635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49A5C-6B89-41B2-920F-E216881D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918" y="1483659"/>
              <a:ext cx="2168811" cy="4569635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9AF223-7E95-49F3-BAB2-C3273E9D0A90}"/>
              </a:ext>
            </a:extLst>
          </p:cNvPr>
          <p:cNvSpPr txBox="1"/>
          <p:nvPr/>
        </p:nvSpPr>
        <p:spPr>
          <a:xfrm>
            <a:off x="6840733" y="4992469"/>
            <a:ext cx="18950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10% to 62%</a:t>
            </a:r>
          </a:p>
          <a:p>
            <a:r>
              <a:rPr lang="en-US" sz="2400" dirty="0"/>
              <a:t>outside KPs</a:t>
            </a:r>
          </a:p>
        </p:txBody>
      </p:sp>
    </p:spTree>
    <p:extLst>
      <p:ext uri="{BB962C8B-B14F-4D97-AF65-F5344CB8AC3E}">
        <p14:creationId xmlns:p14="http://schemas.microsoft.com/office/powerpoint/2010/main" val="352147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B979-BC12-446B-84E8-26CAAE89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E0816-05B2-4C9E-B033-7C0388932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Great diversity</a:t>
            </a:r>
          </a:p>
          <a:p>
            <a:pPr lvl="1"/>
            <a:r>
              <a:rPr lang="en-US" dirty="0"/>
              <a:t>Timing and severity of epidemics varies substantially</a:t>
            </a:r>
          </a:p>
          <a:p>
            <a:pPr lvl="1"/>
            <a:r>
              <a:rPr lang="en-US" dirty="0"/>
              <a:t>Contributions of key populations can be very different</a:t>
            </a:r>
          </a:p>
          <a:p>
            <a:r>
              <a:rPr lang="en-US" dirty="0"/>
              <a:t>Older, more severe epidemics have more HIV infections among “general population”</a:t>
            </a:r>
          </a:p>
          <a:p>
            <a:pPr lvl="1"/>
            <a:r>
              <a:rPr lang="en-US" dirty="0"/>
              <a:t>Prevalent infections predominantly here</a:t>
            </a:r>
          </a:p>
          <a:p>
            <a:pPr lvl="1"/>
            <a:r>
              <a:rPr lang="en-US" dirty="0"/>
              <a:t>New infections still heavily among key populations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E59F-D6CE-4A06-B4CD-960BBF8C78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2293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B2D6-25F2-477A-A7E2-C515800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infections: all countries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9CDE1-3FBE-4AA2-B07A-47A4D31D7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3D03-A77B-43E1-A0A9-6767554152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E4F95B-44FB-4985-A6A4-B0BE974EBE25}"/>
              </a:ext>
            </a:extLst>
          </p:cNvPr>
          <p:cNvSpPr txBox="1"/>
          <p:nvPr/>
        </p:nvSpPr>
        <p:spPr>
          <a:xfrm>
            <a:off x="685800" y="5334000"/>
            <a:ext cx="7560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By 2018, 65% of current infections are outside of key populations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BC571-B7F1-4C91-ACB6-F7EBFC8B5504}"/>
              </a:ext>
            </a:extLst>
          </p:cNvPr>
          <p:cNvGrpSpPr/>
          <p:nvPr/>
        </p:nvGrpSpPr>
        <p:grpSpPr>
          <a:xfrm>
            <a:off x="328022" y="1463674"/>
            <a:ext cx="8491420" cy="3825702"/>
            <a:chOff x="328022" y="1463674"/>
            <a:chExt cx="8491420" cy="38257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887DBD-653C-4314-AB3E-E048AA994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22" y="1463674"/>
              <a:ext cx="8487956" cy="346848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1628B53-F235-4BF6-BDF4-CE904F5BC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1486" y="4937640"/>
              <a:ext cx="8487956" cy="351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227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BB2D6-25F2-477A-A7E2-C515800E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Yearly new infections: all countries evolution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C9CDE1-3FBE-4AA2-B07A-47A4D31D7E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153D03-A77B-43E1-A0A9-6767554152D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7F59D3-977F-410A-A9C9-1C53EFF77345}"/>
              </a:ext>
            </a:extLst>
          </p:cNvPr>
          <p:cNvSpPr txBox="1"/>
          <p:nvPr/>
        </p:nvSpPr>
        <p:spPr>
          <a:xfrm>
            <a:off x="439447" y="5383420"/>
            <a:ext cx="8289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…but only 33% of new infections in 2018 are outside of key populations</a:t>
            </a:r>
          </a:p>
          <a:p>
            <a:r>
              <a:rPr lang="en-US" sz="2000" dirty="0">
                <a:solidFill>
                  <a:schemeClr val="bg1"/>
                </a:solidFill>
              </a:rPr>
              <a:t>Also, the number of new infections in non-KP women is 3x that of men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2699009-5D13-40DA-8E36-C14DAC1A871F}"/>
              </a:ext>
            </a:extLst>
          </p:cNvPr>
          <p:cNvGrpSpPr/>
          <p:nvPr/>
        </p:nvGrpSpPr>
        <p:grpSpPr>
          <a:xfrm>
            <a:off x="328022" y="1474580"/>
            <a:ext cx="8487957" cy="3863075"/>
            <a:chOff x="328022" y="1474580"/>
            <a:chExt cx="8487957" cy="386307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B8C28E2-EEE4-44A3-9525-8E4509C9C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022" y="1474580"/>
              <a:ext cx="8487956" cy="351133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168CD26-9CB2-4E6D-8925-04ACF6CFC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8023" y="4985919"/>
              <a:ext cx="8487956" cy="3517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0723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48A-A350-4567-928A-B62580F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concentrated epidemic conundrums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374A-F0F3-47B8-A6C1-6EE6ED328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2/3</a:t>
            </a:r>
            <a:r>
              <a:rPr lang="en-US" baseline="30000" dirty="0"/>
              <a:t>rd</a:t>
            </a:r>
            <a:r>
              <a:rPr lang="en-US" dirty="0"/>
              <a:t> of new infections in key populations, how are 2/3</a:t>
            </a:r>
            <a:r>
              <a:rPr lang="en-US" baseline="30000" dirty="0"/>
              <a:t>rd</a:t>
            </a:r>
            <a:r>
              <a:rPr lang="en-US" dirty="0"/>
              <a:t> of current infections outside them?</a:t>
            </a:r>
          </a:p>
          <a:p>
            <a:r>
              <a:rPr lang="en-US" dirty="0"/>
              <a:t>Why does the proportion of current infections outside key pops increase with epidemic age?</a:t>
            </a:r>
          </a:p>
          <a:p>
            <a:pPr lvl="1"/>
            <a:r>
              <a:rPr lang="en-US" dirty="0"/>
              <a:t>Are the epidemics “going generalized”?</a:t>
            </a:r>
          </a:p>
          <a:p>
            <a:r>
              <a:rPr lang="en-US" dirty="0"/>
              <a:t>Why is number of new infections among women outside key pops 3 times than for men?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D215-2842-4893-88BC-AEFE9A32B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929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2407-C1AE-4114-8FC3-80F3F8BD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populations &amp; HIV epidemic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7036-8AFD-4288-A5BF-858F59C6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4525963"/>
          </a:xfrm>
        </p:spPr>
        <p:txBody>
          <a:bodyPr/>
          <a:lstStyle/>
          <a:p>
            <a:r>
              <a:rPr lang="en-US" sz="2400" dirty="0"/>
              <a:t>Direct transmission among key population members</a:t>
            </a:r>
          </a:p>
          <a:p>
            <a:pPr lvl="1"/>
            <a:r>
              <a:rPr lang="en-US" sz="2000" dirty="0"/>
              <a:t>MSM &amp; TG</a:t>
            </a:r>
          </a:p>
          <a:p>
            <a:pPr lvl="2"/>
            <a:r>
              <a:rPr lang="en-US" sz="1800" dirty="0"/>
              <a:t>Anal sex high efficiency</a:t>
            </a:r>
          </a:p>
          <a:p>
            <a:pPr lvl="1"/>
            <a:r>
              <a:rPr lang="en-US" sz="2000" dirty="0"/>
              <a:t>PWID </a:t>
            </a:r>
          </a:p>
          <a:p>
            <a:pPr lvl="2"/>
            <a:r>
              <a:rPr lang="en-US" sz="1800" dirty="0"/>
              <a:t>High frequency needle sharing</a:t>
            </a:r>
          </a:p>
          <a:p>
            <a:pPr lvl="1"/>
            <a:r>
              <a:rPr lang="en-US" sz="2000" dirty="0"/>
              <a:t>FSW &amp; clients </a:t>
            </a:r>
          </a:p>
          <a:p>
            <a:pPr lvl="2"/>
            <a:r>
              <a:rPr lang="en-US" sz="1800" dirty="0"/>
              <a:t>High STI levels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9F4A-B4CC-4795-9BCB-3687F833B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73A675-3764-443B-B1F1-3F8DF0250A6A}"/>
              </a:ext>
            </a:extLst>
          </p:cNvPr>
          <p:cNvSpPr txBox="1">
            <a:spLocks/>
          </p:cNvSpPr>
          <p:nvPr/>
        </p:nvSpPr>
        <p:spPr bwMode="auto">
          <a:xfrm>
            <a:off x="4507256" y="1447799"/>
            <a:ext cx="457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6" indent="-28574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93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91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88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85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6pPr>
            <a:lvl7pPr marL="2971783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7pPr>
            <a:lvl8pPr marL="3428980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8pPr>
            <a:lvl9pPr marL="3886177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Members of key populations have intimate partners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BE6C70-BDEC-4CDC-8EEB-AB480C320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700" y="2362200"/>
            <a:ext cx="3731560" cy="350540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469A4F7-90CB-45FC-8336-ED67970DCE46}"/>
              </a:ext>
            </a:extLst>
          </p:cNvPr>
          <p:cNvSpPr txBox="1"/>
          <p:nvPr/>
        </p:nvSpPr>
        <p:spPr>
          <a:xfrm>
            <a:off x="5014564" y="5904323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Contribution of casual sex: 2.5%</a:t>
            </a:r>
          </a:p>
        </p:txBody>
      </p:sp>
    </p:spTree>
    <p:extLst>
      <p:ext uri="{BB962C8B-B14F-4D97-AF65-F5344CB8AC3E}">
        <p14:creationId xmlns:p14="http://schemas.microsoft.com/office/powerpoint/2010/main" val="309981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32407-C1AE-4114-8FC3-80F3F8BD9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populations &amp; HIV epidemic dynamics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7036-8AFD-4288-A5BF-858F59C68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447800"/>
            <a:ext cx="4572000" cy="4525963"/>
          </a:xfrm>
        </p:spPr>
        <p:txBody>
          <a:bodyPr/>
          <a:lstStyle/>
          <a:p>
            <a:r>
              <a:rPr lang="en-US" sz="2400" dirty="0"/>
              <a:t>Key populations not closed</a:t>
            </a:r>
          </a:p>
          <a:p>
            <a:pPr lvl="1"/>
            <a:r>
              <a:rPr lang="en-US" sz="2000" dirty="0"/>
              <a:t>People move in and out of them,</a:t>
            </a:r>
            <a:r>
              <a:rPr lang="en-US" sz="1800" dirty="0"/>
              <a:t> i.e., turnover</a:t>
            </a:r>
          </a:p>
          <a:p>
            <a:pPr lvl="1"/>
            <a:r>
              <a:rPr lang="en-US" sz="1800" dirty="0"/>
              <a:t>Can contract HIV today, leave the key population and infect future intimate partners</a:t>
            </a: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29F4A-B4CC-4795-9BCB-3687F833BD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673A675-3764-443B-B1F1-3F8DF0250A6A}"/>
              </a:ext>
            </a:extLst>
          </p:cNvPr>
          <p:cNvSpPr txBox="1">
            <a:spLocks/>
          </p:cNvSpPr>
          <p:nvPr/>
        </p:nvSpPr>
        <p:spPr bwMode="auto">
          <a:xfrm>
            <a:off x="4572000" y="1447799"/>
            <a:ext cx="4572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898" indent="-34289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8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46" indent="-28574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93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•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91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–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88" indent="-228599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85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6pPr>
            <a:lvl7pPr marL="2971783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7pPr>
            <a:lvl8pPr marL="3428980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8pPr>
            <a:lvl9pPr marL="3886177" indent="-228599" algn="l" rtl="0" fontAlgn="base">
              <a:spcBef>
                <a:spcPct val="20000"/>
              </a:spcBef>
              <a:spcAft>
                <a:spcPct val="0"/>
              </a:spcAft>
              <a:buClr>
                <a:srgbClr val="EE9F00"/>
              </a:buClr>
              <a:buChar char="»"/>
              <a:defRPr sz="2000">
                <a:solidFill>
                  <a:srgbClr val="E1EBEF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kern="0" dirty="0"/>
              <a:t>Downstream infections</a:t>
            </a:r>
          </a:p>
          <a:p>
            <a:pPr lvl="1"/>
            <a:r>
              <a:rPr lang="en-US" sz="2000" kern="0" dirty="0"/>
              <a:t>Protecting KPs today prevents downstream transmission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9D6C1E-47A8-45C7-8681-282896977577}"/>
              </a:ext>
            </a:extLst>
          </p:cNvPr>
          <p:cNvSpPr txBox="1"/>
          <p:nvPr/>
        </p:nvSpPr>
        <p:spPr>
          <a:xfrm>
            <a:off x="918449" y="5546619"/>
            <a:ext cx="3104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91% of infections of non-KP </a:t>
            </a:r>
          </a:p>
          <a:p>
            <a:r>
              <a:rPr lang="en-US" dirty="0">
                <a:solidFill>
                  <a:schemeClr val="bg1"/>
                </a:solidFill>
              </a:rPr>
              <a:t>women from ex-KP men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66E06E-2AEE-4678-AD0D-4E7C088A4B25}"/>
              </a:ext>
            </a:extLst>
          </p:cNvPr>
          <p:cNvGrpSpPr/>
          <p:nvPr/>
        </p:nvGrpSpPr>
        <p:grpSpPr>
          <a:xfrm>
            <a:off x="685800" y="3456709"/>
            <a:ext cx="3458332" cy="2078679"/>
            <a:chOff x="685800" y="3456709"/>
            <a:chExt cx="3458332" cy="207867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C457BFE-E1B5-4ACB-B11F-09D123FE33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85800" y="3456709"/>
              <a:ext cx="3458332" cy="2078679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EB5A9C-0A4F-44A8-B085-4953FB6D3AD2}"/>
                </a:ext>
              </a:extLst>
            </p:cNvPr>
            <p:cNvSpPr txBox="1"/>
            <p:nvPr/>
          </p:nvSpPr>
          <p:spPr>
            <a:xfrm>
              <a:off x="1879920" y="3657600"/>
              <a:ext cx="21082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Thailand thru 2017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DDA5B-25BF-44B9-8675-E160C39DCD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24" y="2775800"/>
            <a:ext cx="3849445" cy="2770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665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9E48A-A350-4567-928A-B62580F4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can now answer those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3374A-F0F3-47B8-A6C1-6EE6ED3281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31" y="1295400"/>
            <a:ext cx="8229600" cy="4525963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With 2/3</a:t>
            </a:r>
            <a:r>
              <a:rPr lang="en-US" sz="2400" baseline="30000" dirty="0">
                <a:solidFill>
                  <a:schemeClr val="accent1">
                    <a:lumMod val="9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of new infections in key populations, how are 2/3</a:t>
            </a:r>
            <a:r>
              <a:rPr lang="en-US" sz="2400" baseline="30000" dirty="0">
                <a:solidFill>
                  <a:schemeClr val="accent1">
                    <a:lumMod val="90000"/>
                  </a:schemeClr>
                </a:solidFill>
              </a:rPr>
              <a:t>rd</a:t>
            </a:r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 of current infections outside them?</a:t>
            </a:r>
          </a:p>
          <a:p>
            <a:pPr lvl="1"/>
            <a:r>
              <a:rPr lang="en-US" dirty="0"/>
              <a:t>Infections outside of KPs largely from: 1) former KP members; 2) contracting HIV from current or ex-KP</a:t>
            </a:r>
          </a:p>
          <a:p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Why does the proportion of current infections outside key pops increase with epidemic age?</a:t>
            </a:r>
          </a:p>
          <a:p>
            <a:pPr lvl="1"/>
            <a:r>
              <a:rPr lang="en-US" dirty="0"/>
              <a:t>Turnover accumulates over time &amp; spousal transmission is slower, thus effects grow over time</a:t>
            </a:r>
          </a:p>
          <a:p>
            <a:r>
              <a:rPr lang="en-US" sz="2400" dirty="0">
                <a:solidFill>
                  <a:schemeClr val="accent1">
                    <a:lumMod val="90000"/>
                  </a:schemeClr>
                </a:solidFill>
              </a:rPr>
              <a:t>Why is number of new infections among women outside key pops 3 times than for men?</a:t>
            </a:r>
          </a:p>
          <a:p>
            <a:pPr lvl="1"/>
            <a:r>
              <a:rPr lang="en-US" dirty="0"/>
              <a:t>Most of KPs turning over are men. 24 million clients, 740,000 PWID, 4 million MSM, but only 1 million FSW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6BD215-2842-4893-88BC-AEFE9A32B9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7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E6DD3-73DC-4E1A-A554-8D8DDDDBE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Roadmap: exploring the impacts of key populations on today’s HIV epidemics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7E88A-8755-46D1-96BC-E67FCE3860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at evolution in concentrated settings: perceived and real</a:t>
            </a:r>
          </a:p>
          <a:p>
            <a:r>
              <a:rPr lang="en-US" dirty="0"/>
              <a:t>Examine the natural history of key population epidemics and its “interpretation”</a:t>
            </a:r>
          </a:p>
          <a:p>
            <a:r>
              <a:rPr lang="en-US" dirty="0"/>
              <a:t>Look at key population’s relevance in generalized epidemic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A7DA5-DC95-4BDA-A90A-226324308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39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AB9C7-1583-4E9F-A1BF-CC989F2F8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 for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3708CF-035E-4D5F-A7C9-6566FDF37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Continued focus on key population combination prevention is central to slowing today’s concentrated epidemics</a:t>
            </a:r>
          </a:p>
          <a:p>
            <a:r>
              <a:rPr lang="en-US" dirty="0"/>
              <a:t>Most infections outside of key pops in these epidemics result from earlier risk in key pops</a:t>
            </a:r>
          </a:p>
          <a:p>
            <a:pPr lvl="1"/>
            <a:r>
              <a:rPr lang="en-US" dirty="0"/>
              <a:t>Don’t divert resources to “general population” efforts</a:t>
            </a:r>
          </a:p>
          <a:p>
            <a:r>
              <a:rPr lang="en-US" dirty="0"/>
              <a:t>Expanded programs for spouses and partners of current / former KP members urgently needed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850931-98B1-4B98-B7D2-8830B3808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467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201AAC-F3E9-4F1E-AE9F-044B51E791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r>
              <a:rPr lang="en-US" sz="2800" dirty="0"/>
              <a:t>Unless there is substantial heterosexual risk outside of sex work, concentrated epidemics will stay concentrated in nature, so maintaining key population focus is critical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97DAF-06DC-416D-A42E-6D347ACC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04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5793871-4C23-4395-96D7-C994AA5927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Does this apply beyond Asia?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05DF1FB8-1577-4ABB-9A01-BA45B882FA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D5058-BD40-4500-B283-34510DD160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94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652D-00D7-4DFA-B18C-0091B5A51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226D8-E84B-4932-B779-C76FA7358782}"/>
              </a:ext>
            </a:extLst>
          </p:cNvPr>
          <p:cNvSpPr txBox="1"/>
          <p:nvPr/>
        </p:nvSpPr>
        <p:spPr>
          <a:xfrm>
            <a:off x="145956" y="5605375"/>
            <a:ext cx="48846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New infections by key population 2017</a:t>
            </a:r>
          </a:p>
          <a:p>
            <a:r>
              <a:rPr lang="en-US" dirty="0"/>
              <a:t>Source: Miles to Go 2018, UNAIDS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B521C7-A39E-4C67-8A2B-147ECBB0C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524" y="5408828"/>
            <a:ext cx="1219048" cy="10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9A724-8268-447F-99A8-9B4856D79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657" y="5388889"/>
            <a:ext cx="2857143" cy="98095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08244233-679B-45CD-9310-3A703C33D9A5}"/>
              </a:ext>
            </a:extLst>
          </p:cNvPr>
          <p:cNvGrpSpPr/>
          <p:nvPr/>
        </p:nvGrpSpPr>
        <p:grpSpPr>
          <a:xfrm>
            <a:off x="30484" y="-7808"/>
            <a:ext cx="9113516" cy="5445650"/>
            <a:chOff x="30484" y="-7808"/>
            <a:chExt cx="9113516" cy="544565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30ED245-3EF7-49A8-BC59-76F5042A2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84" y="-7808"/>
              <a:ext cx="3011685" cy="2749534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33EDEC6-985A-41D8-87D2-2E77E16546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11685" y="21206"/>
              <a:ext cx="3011685" cy="274343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FE91FC1-3A04-4F37-BCF2-4D97BDCF3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4382" y="11019"/>
              <a:ext cx="3011685" cy="274343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26F7359-D0E6-413A-8095-5A374354380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581" y="2688308"/>
              <a:ext cx="3005588" cy="274953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36D3666-94E3-47C1-A48A-934A0B05B0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82889" y="2659294"/>
              <a:ext cx="3011685" cy="274953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BC52375-4F9B-494E-A570-492C3074E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132315" y="2665390"/>
              <a:ext cx="3011685" cy="2743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08326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5A2CA0-8D72-4F4C-965E-001877F546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 about key population epidemics in generalized settings?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3EBBFFF-C917-4CD1-9F1B-A67B40756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They do contribute to transmission, but the amount is less well characterized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83E27C-4956-4539-87D0-A435F3B8E4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728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D19A-B2AB-43E1-83C4-4CC697EB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 data has improved, the key population proportion in WCA has increased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C0D03-5C18-422F-AB0B-80EDC02539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825AC-1F29-4330-8681-A2BA18AEB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630998"/>
            <a:ext cx="3011685" cy="27495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333241-EA6E-4A85-AE8D-6F2DD962ED34}"/>
              </a:ext>
            </a:extLst>
          </p:cNvPr>
          <p:cNvSpPr txBox="1"/>
          <p:nvPr/>
        </p:nvSpPr>
        <p:spPr>
          <a:xfrm>
            <a:off x="1679551" y="45498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2014 estimate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8E7226-6913-47B4-8421-0562A63334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644015"/>
            <a:ext cx="3011685" cy="2743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C01EDA-1F11-4FCB-A5F2-F60A002CEAFB}"/>
              </a:ext>
            </a:extLst>
          </p:cNvPr>
          <p:cNvSpPr txBox="1"/>
          <p:nvPr/>
        </p:nvSpPr>
        <p:spPr>
          <a:xfrm>
            <a:off x="5376266" y="454641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2017 estimate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718D6F-F452-4A54-B465-805D52DC1D1C}"/>
              </a:ext>
            </a:extLst>
          </p:cNvPr>
          <p:cNvSpPr txBox="1"/>
          <p:nvPr/>
        </p:nvSpPr>
        <p:spPr>
          <a:xfrm>
            <a:off x="194462" y="5390034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A4B96F-F66D-49EA-9328-1DF0921A3277}"/>
              </a:ext>
            </a:extLst>
          </p:cNvPr>
          <p:cNvGrpSpPr/>
          <p:nvPr/>
        </p:nvGrpSpPr>
        <p:grpSpPr>
          <a:xfrm>
            <a:off x="2496441" y="5073239"/>
            <a:ext cx="4086215" cy="1014385"/>
            <a:chOff x="3048000" y="5295502"/>
            <a:chExt cx="4086215" cy="101438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50896ED-2412-491F-97C4-F2B7B404B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00" y="5295502"/>
              <a:ext cx="1215487" cy="101438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33A7735-8A1D-4543-820B-07310ED97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63487" y="5295502"/>
              <a:ext cx="2870728" cy="10143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1726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FSW in ESA as percent of 15-49 women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525E87-760F-4359-83BA-063A94CEF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40" y="1429870"/>
            <a:ext cx="6742159" cy="43816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7A29C65-047A-4A27-9E0F-0CAC17158794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1399051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29EE114-819A-4193-AE60-9DC54B7415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40" y="1429868"/>
            <a:ext cx="6742158" cy="4383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FSW in ESA prevalence vs 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E7E2C-4E6E-4CA9-902D-FFEACF301D65}"/>
              </a:ext>
            </a:extLst>
          </p:cNvPr>
          <p:cNvSpPr txBox="1"/>
          <p:nvPr/>
        </p:nvSpPr>
        <p:spPr>
          <a:xfrm>
            <a:off x="2133600" y="160020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 to 26 times as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09E69B-57F3-4EF0-A7A6-BC6BF5DF75A0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29155405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48D88-4BFA-408B-B249-EFDE34609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9" y="1429869"/>
            <a:ext cx="6746535" cy="43816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in ESA as percent of 15-49 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508A5-346E-41EA-9004-A460EE04022E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76602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A96538-BCBA-4D88-8975-A374B7FA5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526" y="1427386"/>
            <a:ext cx="6742158" cy="4385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in ESA prevalence vs 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402D76-E7F0-45A7-A447-CB796D2C3077}"/>
              </a:ext>
            </a:extLst>
          </p:cNvPr>
          <p:cNvSpPr txBox="1"/>
          <p:nvPr/>
        </p:nvSpPr>
        <p:spPr>
          <a:xfrm>
            <a:off x="2133600" y="1600200"/>
            <a:ext cx="32816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E39"/>
                </a:solidFill>
              </a:rPr>
              <a:t>0.5 to 58 times as high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7D1EFC-F099-4BBF-AA76-E476EAB05D2E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397372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3A4564-B882-4F94-BE57-B002DE7CEF2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What’s happening with HIV epidemics in concentrated settings?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23EB7D2-6E51-442D-A552-1A48C419C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733800"/>
            <a:ext cx="7162800" cy="1752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1B43-AB0D-49CF-B4D5-AC79E7CB5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342FDC-5233-4908-9781-B3533BF009B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4906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3BF8B-E3D8-4752-BDB5-5FC942E8B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275" y="1429869"/>
            <a:ext cx="6751123" cy="43875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FSW in WCA as percent of 15-49 women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263B88-2941-46D7-BACA-180944586032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7279203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AFB324-FDC6-4039-83B4-7338F6CE8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40" y="1428971"/>
            <a:ext cx="6742158" cy="43834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FSW in WCA prevalence vs 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E7E2C-4E6E-4CA9-902D-FFEACF301D65}"/>
              </a:ext>
            </a:extLst>
          </p:cNvPr>
          <p:cNvSpPr txBox="1"/>
          <p:nvPr/>
        </p:nvSpPr>
        <p:spPr>
          <a:xfrm>
            <a:off x="2133600" y="1600200"/>
            <a:ext cx="3025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2 to 54 times as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706FB2-AC60-4F60-954A-D0A129FA7DC9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1418513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A290E4-ED37-4BC8-B15B-30E5E874D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239" y="1429869"/>
            <a:ext cx="6746534" cy="4381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in WCA as percent of 15-49 men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FA75B7-A05A-440E-863F-0C7DDEC362DA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2327500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DA7E79-980C-4ED6-85D4-AE7298800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484" y="1427386"/>
            <a:ext cx="6758200" cy="43963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A635D1-EAB4-4BF3-9ECC-2B498C99F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MSM in WCA prevalence vs national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251457-87EB-411F-B580-07F6980133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CDDB0-5E88-44CA-AD81-4463347B11D6}"/>
              </a:ext>
            </a:extLst>
          </p:cNvPr>
          <p:cNvSpPr txBox="1"/>
          <p:nvPr/>
        </p:nvSpPr>
        <p:spPr>
          <a:xfrm>
            <a:off x="2133600" y="1600200"/>
            <a:ext cx="345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E39"/>
                </a:solidFill>
              </a:rPr>
              <a:t>1.5 to 128 times as high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15A20-2D36-4705-A7BD-1837F0F4D8B5}"/>
              </a:ext>
            </a:extLst>
          </p:cNvPr>
          <p:cNvSpPr txBox="1"/>
          <p:nvPr/>
        </p:nvSpPr>
        <p:spPr>
          <a:xfrm>
            <a:off x="152400" y="5903003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Source: UNAIDS Data 2018</a:t>
            </a:r>
          </a:p>
        </p:txBody>
      </p:sp>
    </p:spTree>
    <p:extLst>
      <p:ext uri="{BB962C8B-B14F-4D97-AF65-F5344CB8AC3E}">
        <p14:creationId xmlns:p14="http://schemas.microsoft.com/office/powerpoint/2010/main" val="354897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8A4F9-1D2F-4B21-9494-491E4C0DF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what can we say about key population epidemics in generalized settings?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02432-AEF4-42E9-923F-12F020B7E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They’re real</a:t>
            </a:r>
          </a:p>
          <a:p>
            <a:pPr lvl="1"/>
            <a:r>
              <a:rPr lang="en-US" dirty="0"/>
              <a:t>Prevalence high – sometimes, higher than elsewhere</a:t>
            </a:r>
          </a:p>
          <a:p>
            <a:r>
              <a:rPr lang="en-US" dirty="0"/>
              <a:t>The actual contribution may be underestimated</a:t>
            </a:r>
          </a:p>
          <a:p>
            <a:pPr lvl="1"/>
            <a:r>
              <a:rPr lang="en-US" dirty="0"/>
              <a:t>Population sizes for MSM often quite low</a:t>
            </a:r>
          </a:p>
          <a:p>
            <a:pPr lvl="1"/>
            <a:r>
              <a:rPr lang="en-US" dirty="0"/>
              <a:t>Observed prevalence is quite high</a:t>
            </a:r>
          </a:p>
          <a:p>
            <a:pPr lvl="1"/>
            <a:r>
              <a:rPr lang="en-US" dirty="0"/>
              <a:t>Many countries in Africa still lack good data</a:t>
            </a:r>
          </a:p>
          <a:p>
            <a:r>
              <a:rPr lang="en-US" dirty="0"/>
              <a:t>They’re poorly addressed &amp; under resourced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E8DF1-BF9B-4B17-9366-AB693DF568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78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F096C-7B7C-47EC-8347-DA82A987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Models in Africa continue to improve in incorporating &amp; addressing key populations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2EDEB-F0CE-4D22-8402-CB69D7319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Modes of Transmission model has given way to the Incidence Patterns Model and Goals work</a:t>
            </a:r>
          </a:p>
          <a:p>
            <a:r>
              <a:rPr lang="en-US" sz="2400" dirty="0"/>
              <a:t>The impacts of sex work may be underestimated</a:t>
            </a:r>
          </a:p>
          <a:p>
            <a:pPr lvl="1"/>
            <a:r>
              <a:rPr lang="en-US" sz="2000" dirty="0"/>
              <a:t>Steen, </a:t>
            </a:r>
            <a:r>
              <a:rPr lang="en-US" sz="2000" dirty="0" err="1"/>
              <a:t>Hontelez</a:t>
            </a:r>
            <a:r>
              <a:rPr lang="en-US" sz="2000" dirty="0"/>
              <a:t> et al., AIDS 2014 looked at Kisumu, Kenya</a:t>
            </a:r>
          </a:p>
          <a:p>
            <a:pPr lvl="2"/>
            <a:r>
              <a:rPr lang="en-US" sz="1800" dirty="0"/>
              <a:t>Included 3 activity classes for FSW, e.g., professional, occasional and transactional</a:t>
            </a:r>
          </a:p>
          <a:p>
            <a:pPr lvl="2"/>
            <a:r>
              <a:rPr lang="en-US" sz="1800" dirty="0"/>
              <a:t>Found benefits similar to what is seen in Asia</a:t>
            </a:r>
          </a:p>
          <a:p>
            <a:r>
              <a:rPr lang="en-US" sz="2400" dirty="0"/>
              <a:t>MSM transmission may have larger impacts</a:t>
            </a:r>
          </a:p>
          <a:p>
            <a:pPr lvl="1"/>
            <a:r>
              <a:rPr lang="en-US" sz="2000" dirty="0"/>
              <a:t>Volz, </a:t>
            </a:r>
            <a:r>
              <a:rPr lang="en-US" sz="2000" dirty="0" err="1"/>
              <a:t>Ndembi</a:t>
            </a:r>
            <a:r>
              <a:rPr lang="en-US" sz="2000" dirty="0"/>
              <a:t> et al., Virus Evolution explored phylodynamic model for Abuja, Nigeria</a:t>
            </a:r>
          </a:p>
          <a:p>
            <a:pPr lvl="2"/>
            <a:r>
              <a:rPr lang="en-US" sz="1800" dirty="0"/>
              <a:t>Found annual incidence of 7.9% among MSM</a:t>
            </a:r>
          </a:p>
          <a:p>
            <a:pPr lvl="2"/>
            <a:r>
              <a:rPr lang="en-US" sz="1800" dirty="0"/>
              <a:t>Population attributable fraction to reproductive age women 9.1%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7201B-7DF9-4230-93F8-354ADD586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502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782C3-2307-4C88-8F0B-50E921BAA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remarks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E960EE-CF87-444F-9312-F00571BD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Key populations globally need to remain at the core of the response</a:t>
            </a:r>
          </a:p>
          <a:p>
            <a:pPr lvl="1"/>
            <a:r>
              <a:rPr lang="en-US" sz="2000" dirty="0"/>
              <a:t>Major gains in AP, LAC, EECA and MENA will come here</a:t>
            </a:r>
          </a:p>
          <a:p>
            <a:pPr lvl="1"/>
            <a:r>
              <a:rPr lang="en-US" sz="2000" dirty="0"/>
              <a:t>Increased key population focus can benefit Africa greatly</a:t>
            </a:r>
          </a:p>
          <a:p>
            <a:r>
              <a:rPr lang="en-US" sz="2400" dirty="0"/>
              <a:t>Lack of data has often driven a lack of response</a:t>
            </a:r>
          </a:p>
          <a:p>
            <a:pPr lvl="1"/>
            <a:r>
              <a:rPr lang="en-US" sz="2000" dirty="0"/>
              <a:t>Reinforced by stigma, discrimination &amp; legal/social sanctions</a:t>
            </a:r>
          </a:p>
          <a:p>
            <a:r>
              <a:rPr lang="en-US" sz="2400" dirty="0"/>
              <a:t>Key population programs at scale are largely successful</a:t>
            </a:r>
          </a:p>
          <a:p>
            <a:r>
              <a:rPr lang="en-US" sz="2400" dirty="0"/>
              <a:t>Modeling needs to make a more concerted effort to “get it right” in estimating impacts &amp; benefits of KP programs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BCAD86-D84A-47F0-A9E9-1089D8C48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76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29AA1-93F3-4829-8F2A-30CE355C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8806E-04BF-4ACB-B254-6D7B6D46E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The AEM country teams in:</a:t>
            </a:r>
          </a:p>
          <a:p>
            <a:pPr lvl="1"/>
            <a:r>
              <a:rPr lang="en-US" dirty="0"/>
              <a:t>Bangladesh, Indonesia, Cambodia, Lao PDR, Myanmar, Malaysia, Nepal, the Philippines, Pakistan, Thailand and Viet Nam</a:t>
            </a:r>
          </a:p>
          <a:p>
            <a:r>
              <a:rPr lang="en-US" dirty="0"/>
              <a:t>Those supporting AEM development &amp; application:</a:t>
            </a:r>
          </a:p>
          <a:p>
            <a:pPr lvl="1"/>
            <a:r>
              <a:rPr lang="en-US" dirty="0"/>
              <a:t>WHO SEARO</a:t>
            </a:r>
          </a:p>
          <a:p>
            <a:pPr lvl="1"/>
            <a:r>
              <a:rPr lang="en-US" dirty="0"/>
              <a:t>Global Fund</a:t>
            </a:r>
          </a:p>
          <a:p>
            <a:pPr lvl="1"/>
            <a:r>
              <a:rPr lang="en-US" dirty="0"/>
              <a:t>Gates Foundation through </a:t>
            </a:r>
            <a:r>
              <a:rPr lang="en-US" dirty="0" err="1"/>
              <a:t>Avenir</a:t>
            </a:r>
            <a:r>
              <a:rPr lang="en-US" dirty="0"/>
              <a:t> Health</a:t>
            </a:r>
          </a:p>
          <a:p>
            <a:pPr lvl="1"/>
            <a:r>
              <a:rPr lang="en-US" dirty="0"/>
              <a:t>UNAIDS</a:t>
            </a:r>
          </a:p>
          <a:p>
            <a:pPr lvl="1"/>
            <a:r>
              <a:rPr lang="en-US" dirty="0"/>
              <a:t>USAID, FHI and World Bank</a:t>
            </a:r>
          </a:p>
          <a:p>
            <a:r>
              <a:rPr lang="en-US" dirty="0"/>
              <a:t>The AEM Development team:</a:t>
            </a:r>
          </a:p>
          <a:p>
            <a:pPr lvl="1"/>
            <a:r>
              <a:rPr lang="en-US" dirty="0" err="1"/>
              <a:t>Wiwat</a:t>
            </a:r>
            <a:r>
              <a:rPr lang="en-US" dirty="0"/>
              <a:t> </a:t>
            </a:r>
            <a:r>
              <a:rPr lang="en-US" dirty="0" err="1"/>
              <a:t>Peerapatanapokin</a:t>
            </a:r>
            <a:r>
              <a:rPr lang="en-US" dirty="0"/>
              <a:t>, Robert Puckett, </a:t>
            </a:r>
            <a:r>
              <a:rPr lang="en-US" dirty="0" err="1"/>
              <a:t>Nalyn</a:t>
            </a:r>
            <a:r>
              <a:rPr lang="en-US" dirty="0"/>
              <a:t> </a:t>
            </a:r>
            <a:r>
              <a:rPr lang="en-US" dirty="0" err="1"/>
              <a:t>Siripong</a:t>
            </a:r>
            <a:r>
              <a:rPr lang="en-US" dirty="0"/>
              <a:t> &amp; Tim Brown</a:t>
            </a:r>
          </a:p>
        </p:txBody>
      </p:sp>
    </p:spTree>
    <p:extLst>
      <p:ext uri="{BB962C8B-B14F-4D97-AF65-F5344CB8AC3E}">
        <p14:creationId xmlns:p14="http://schemas.microsoft.com/office/powerpoint/2010/main" val="20916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08FE4-463E-4962-BC88-CC28663A5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Old 2014 version of MOT analyses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E5062-7F60-4308-AD84-3B3BFCBC22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DCB2A4-5F03-43A5-8639-7AD45D9AD6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D6170EB-232E-426D-BF2A-EEDD924C8A58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700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2652D-00D7-4DFA-B18C-0091B5A51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342FDC-5233-4908-9781-B3533BF009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charset="0"/>
              <a:ea typeface="Arial Unicode MS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C226D8-E84B-4932-B779-C76FA7358782}"/>
              </a:ext>
            </a:extLst>
          </p:cNvPr>
          <p:cNvSpPr txBox="1"/>
          <p:nvPr/>
        </p:nvSpPr>
        <p:spPr>
          <a:xfrm>
            <a:off x="145956" y="5605375"/>
            <a:ext cx="4884671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New infections by key population 2014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Arial Unicode MS" pitchFamily="34" charset="-128"/>
              </a:rPr>
              <a:t>Source: AIDS by the numbers 2016, UNAIDS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24C5AD-E180-434A-A22C-E6D02BE733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441" y="0"/>
            <a:ext cx="3011685" cy="27434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3FC7C3A-55C5-4F44-8262-45C0156B4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689" y="0"/>
            <a:ext cx="3011685" cy="2743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EA24C4-6F7D-40E8-9C48-AD7A8C4CD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158" y="-6096"/>
            <a:ext cx="3011685" cy="27495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E38BB-1BC8-4736-ADC8-9D99437FDE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739796"/>
            <a:ext cx="3011685" cy="27495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1F586-35E3-451F-99FD-E69EB711EF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129" y="2697808"/>
            <a:ext cx="3005588" cy="27434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0298B3-35BA-458E-BCA3-311C35DC50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266" y="2688308"/>
            <a:ext cx="3011685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B521C7-A39E-4C67-8A2B-147ECBB0C4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90524" y="5408828"/>
            <a:ext cx="1219048" cy="10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7A9A724-8268-447F-99A8-9B4856D79E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10657" y="5388889"/>
            <a:ext cx="2857143" cy="9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0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623EB7D2-6E51-442D-A552-1A48C419C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2362200"/>
            <a:ext cx="7162800" cy="1752600"/>
          </a:xfrm>
        </p:spPr>
        <p:txBody>
          <a:bodyPr/>
          <a:lstStyle/>
          <a:p>
            <a:r>
              <a:rPr lang="en-US" dirty="0"/>
              <a:t>The press, advocates and policymakers often frame HIV as growing “heterosexual” or “general population” epidemics…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1B43-AB0D-49CF-B4D5-AC79E7CB5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342FDC-5233-4908-9781-B3533BF009B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28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C2C2D5-7C95-4800-901E-0D495C3A7A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8B3041-6FF2-4424-B5BD-96D3A24E72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" y="2895392"/>
            <a:ext cx="4126600" cy="237000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EF289A7-BD2F-441F-9B6C-3120AFA9FFB1}"/>
              </a:ext>
            </a:extLst>
          </p:cNvPr>
          <p:cNvSpPr txBox="1"/>
          <p:nvPr/>
        </p:nvSpPr>
        <p:spPr>
          <a:xfrm>
            <a:off x="4144529" y="5005284"/>
            <a:ext cx="2115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Human Rights Watch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A262DB4-B5AA-498D-A5C8-D26385DA90A4}"/>
              </a:ext>
            </a:extLst>
          </p:cNvPr>
          <p:cNvGrpSpPr/>
          <p:nvPr/>
        </p:nvGrpSpPr>
        <p:grpSpPr>
          <a:xfrm>
            <a:off x="136347" y="751013"/>
            <a:ext cx="6866667" cy="1877501"/>
            <a:chOff x="181030" y="585222"/>
            <a:chExt cx="6866667" cy="187750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C43C6AB-B025-4510-B884-2DAA04A80E9D}"/>
                </a:ext>
              </a:extLst>
            </p:cNvPr>
            <p:cNvSpPr txBox="1"/>
            <p:nvPr/>
          </p:nvSpPr>
          <p:spPr>
            <a:xfrm>
              <a:off x="4013519" y="751185"/>
              <a:ext cx="187262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/>
                <a:t>Sanchita</a:t>
              </a:r>
              <a:r>
                <a:rPr lang="en-US" sz="1600" dirty="0"/>
                <a:t> Sharma, </a:t>
              </a:r>
            </a:p>
            <a:p>
              <a:r>
                <a:rPr lang="en-US" sz="1600" dirty="0"/>
                <a:t>Jan 19, 2018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35A111-F74F-4A84-AA36-26D29ECAA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1030" y="585222"/>
              <a:ext cx="3664174" cy="48186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4A08E02-C352-4738-842F-D930975D4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203" y="1067089"/>
              <a:ext cx="3664174" cy="372218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7279AA5-6F34-4DB1-AC75-0F93BACC5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1030" y="1434152"/>
              <a:ext cx="6866667" cy="102857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F7CD24E-3E65-47D3-8A9C-459B9641CC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02" y="5326520"/>
            <a:ext cx="6990476" cy="103809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2B57FEE-9B3C-4CED-B908-C8D48CEB6BC6}"/>
              </a:ext>
            </a:extLst>
          </p:cNvPr>
          <p:cNvGrpSpPr/>
          <p:nvPr/>
        </p:nvGrpSpPr>
        <p:grpSpPr>
          <a:xfrm>
            <a:off x="4316547" y="865024"/>
            <a:ext cx="4809524" cy="3927740"/>
            <a:chOff x="4316547" y="865024"/>
            <a:chExt cx="4809524" cy="392774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4552B72-7953-4C75-8A81-D5FE0D609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287937" y="865024"/>
              <a:ext cx="1838134" cy="2900398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1FEB508-D270-44FD-A6AC-C055730939B4}"/>
                </a:ext>
              </a:extLst>
            </p:cNvPr>
            <p:cNvSpPr txBox="1"/>
            <p:nvPr/>
          </p:nvSpPr>
          <p:spPr>
            <a:xfrm>
              <a:off x="5602860" y="3011606"/>
              <a:ext cx="151676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Michel </a:t>
              </a:r>
              <a:r>
                <a:rPr lang="en-US" sz="1600" dirty="0" err="1"/>
                <a:t>Sidibé</a:t>
              </a:r>
              <a:r>
                <a:rPr lang="en-US" sz="1600" dirty="0"/>
                <a:t>, </a:t>
              </a:r>
            </a:p>
            <a:p>
              <a:r>
                <a:rPr lang="en-US" sz="1600" dirty="0"/>
                <a:t>Apr 18, 2018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00C37BF-35D6-4324-9736-C04408740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16547" y="3792764"/>
              <a:ext cx="4809524" cy="10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0764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623EB7D2-6E51-442D-A552-1A48C419C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7162800" cy="1752600"/>
          </a:xfrm>
        </p:spPr>
        <p:txBody>
          <a:bodyPr/>
          <a:lstStyle/>
          <a:p>
            <a:r>
              <a:rPr lang="en-US" dirty="0"/>
              <a:t>…but epidemiologists &amp; technical partners keep the emphasis on key populations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71B43-AB0D-49CF-B4D5-AC79E7CB5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8342FDC-5233-4908-9781-B3533BF009B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18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305C4-0EA5-4321-8064-04A06EB56C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47C1FA-942A-498D-B940-93BDEBAB4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76" y="1911735"/>
            <a:ext cx="4999128" cy="187624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CCCA03E-9986-4273-940A-7C2F5B14258A}"/>
              </a:ext>
            </a:extLst>
          </p:cNvPr>
          <p:cNvGrpSpPr/>
          <p:nvPr/>
        </p:nvGrpSpPr>
        <p:grpSpPr>
          <a:xfrm>
            <a:off x="164574" y="3268989"/>
            <a:ext cx="8814852" cy="3078458"/>
            <a:chOff x="164574" y="3268989"/>
            <a:chExt cx="8814852" cy="307845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D7A9CBA-A6D9-4036-A0EA-4996483E3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574" y="4095881"/>
              <a:ext cx="6514286" cy="20952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9814EF-D9BE-4BFE-BB56-888A43EBE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0198" y="3268989"/>
              <a:ext cx="2229228" cy="3078458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9158CF-4B12-4DBD-AB2A-D74178EBD1E1}"/>
              </a:ext>
            </a:extLst>
          </p:cNvPr>
          <p:cNvGrpSpPr/>
          <p:nvPr/>
        </p:nvGrpSpPr>
        <p:grpSpPr>
          <a:xfrm>
            <a:off x="228600" y="92280"/>
            <a:ext cx="8203867" cy="3336720"/>
            <a:chOff x="228600" y="92280"/>
            <a:chExt cx="8203867" cy="33367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472259-B963-499A-93EE-54C4C05B5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152400"/>
              <a:ext cx="1482271" cy="3276600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2E3FC4D-675D-4A31-B1D7-05C972A8E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832467" y="92280"/>
              <a:ext cx="6600000" cy="12380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92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83F6A-43BF-499F-9EF6-41222641F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the differing perceptions?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3A115-E141-45E1-904E-5959BF4EB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promoted a concentrated to generalized paradigm in the past</a:t>
            </a:r>
          </a:p>
          <a:p>
            <a:pPr lvl="1"/>
            <a:r>
              <a:rPr lang="en-US" dirty="0"/>
              <a:t>The “general population” is an easier “sell”</a:t>
            </a:r>
          </a:p>
          <a:p>
            <a:r>
              <a:rPr lang="en-US" dirty="0"/>
              <a:t>Prevention success has lowered prevalence in key populations </a:t>
            </a:r>
          </a:p>
          <a:p>
            <a:r>
              <a:rPr lang="en-US" dirty="0"/>
              <a:t>Long running concentrated epidemics do have more heterosexuals with HIV</a:t>
            </a:r>
          </a:p>
          <a:p>
            <a:r>
              <a:rPr lang="en-US" dirty="0"/>
              <a:t>Epidemics vary from country to country and even within countries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B547A-B3B6-4CC3-A5A4-3A872DC928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168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FF986-E396-477F-9019-9D3F50238F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Which view, if not both, is correct and what is the path forward?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850BA12-53E3-4494-B3DD-A7A017833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natural history of HIV epidemics in concentrated settings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8C4651-41F9-4768-A381-2562F2D26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8342FDC-5233-4908-9781-B3533BF009B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78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1464</Words>
  <Application>Microsoft Office PowerPoint</Application>
  <PresentationFormat>On-screen Show (4:3)</PresentationFormat>
  <Paragraphs>210</Paragraphs>
  <Slides>39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Arial Unicode MS</vt:lpstr>
      <vt:lpstr>Times New Roman</vt:lpstr>
      <vt:lpstr>Default Design</vt:lpstr>
      <vt:lpstr>Evolving HIV epidemics: the urgent need to refocus on key populations</vt:lpstr>
      <vt:lpstr>Roadmap: exploring the impacts of key populations on today’s HIV epidemics</vt:lpstr>
      <vt:lpstr>What’s happening with HIV epidemics in concentrated settings?</vt:lpstr>
      <vt:lpstr>PowerPoint Presentation</vt:lpstr>
      <vt:lpstr>PowerPoint Presentation</vt:lpstr>
      <vt:lpstr>PowerPoint Presentation</vt:lpstr>
      <vt:lpstr>PowerPoint Presentation</vt:lpstr>
      <vt:lpstr>Why the differing perceptions?</vt:lpstr>
      <vt:lpstr>Which view, if not both, is correct and what is the path forward?</vt:lpstr>
      <vt:lpstr>Let’s explore HIV in a diverse region: Asia</vt:lpstr>
      <vt:lpstr>The current situation: prevalent HIV Distribution of current infections in 2017</vt:lpstr>
      <vt:lpstr>The current situation: new infections Distribution of new infections in 2017</vt:lpstr>
      <vt:lpstr>Observations</vt:lpstr>
      <vt:lpstr>Current infections: all countries evolution</vt:lpstr>
      <vt:lpstr>Yearly new infections: all countries evolution</vt:lpstr>
      <vt:lpstr>The concentrated epidemic conundrums</vt:lpstr>
      <vt:lpstr>Key populations &amp; HIV epidemic dynamics</vt:lpstr>
      <vt:lpstr>Key populations &amp; HIV epidemic dynamics</vt:lpstr>
      <vt:lpstr>We can now answer those questions</vt:lpstr>
      <vt:lpstr>Implications for programming</vt:lpstr>
      <vt:lpstr>Unless there is substantial heterosexual risk outside of sex work, concentrated epidemics will stay concentrated in nature, so maintaining key population focus is critical</vt:lpstr>
      <vt:lpstr>Does this apply beyond Asia?</vt:lpstr>
      <vt:lpstr>PowerPoint Presentation</vt:lpstr>
      <vt:lpstr>What about key population epidemics in generalized settings?</vt:lpstr>
      <vt:lpstr>As data has improved, the key population proportion in WCA has increased</vt:lpstr>
      <vt:lpstr>FSW in ESA as percent of 15-49 women</vt:lpstr>
      <vt:lpstr>FSW in ESA prevalence vs national</vt:lpstr>
      <vt:lpstr>MSM in ESA as percent of 15-49 men</vt:lpstr>
      <vt:lpstr>MSM in ESA prevalence vs national</vt:lpstr>
      <vt:lpstr>FSW in WCA as percent of 15-49 women</vt:lpstr>
      <vt:lpstr>FSW in WCA prevalence vs national</vt:lpstr>
      <vt:lpstr>MSM in WCA as percent of 15-49 men</vt:lpstr>
      <vt:lpstr>MSM in WCA prevalence vs national</vt:lpstr>
      <vt:lpstr>So what can we say about key population epidemics in generalized settings?</vt:lpstr>
      <vt:lpstr>Models in Africa continue to improve in incorporating &amp; addressing key populations</vt:lpstr>
      <vt:lpstr>Closing remarks</vt:lpstr>
      <vt:lpstr>Acknowledgements</vt:lpstr>
      <vt:lpstr>Old 2014 version of MOT analyses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2012-12-09T01:38:03Z</dcterms:created>
  <dcterms:modified xsi:type="dcterms:W3CDTF">2018-07-19T19:58:14Z</dcterms:modified>
</cp:coreProperties>
</file>